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6" r:id="rId3"/>
    <p:sldId id="264" r:id="rId4"/>
    <p:sldId id="258" r:id="rId5"/>
    <p:sldId id="257" r:id="rId6"/>
    <p:sldId id="262" r:id="rId7"/>
    <p:sldId id="263" r:id="rId8"/>
    <p:sldId id="267" r:id="rId9"/>
    <p:sldId id="268" r:id="rId10"/>
    <p:sldId id="265" r:id="rId11"/>
    <p:sldId id="266" r:id="rId12"/>
    <p:sldId id="269" r:id="rId13"/>
    <p:sldId id="259" r:id="rId14"/>
    <p:sldId id="260" r:id="rId15"/>
    <p:sldId id="261" r:id="rId16"/>
  </p:sldIdLst>
  <p:sldSz cx="10058400" cy="73152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96382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92764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48914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98552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481910" algn="l" defTabSz="99276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978292" algn="l" defTabSz="99276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474674" algn="l" defTabSz="99276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971056" algn="l" defTabSz="992764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680" autoAdjust="0"/>
  </p:normalViewPr>
  <p:slideViewPr>
    <p:cSldViewPr>
      <p:cViewPr varScale="1">
        <p:scale>
          <a:sx n="78" d="100"/>
          <a:sy n="78" d="100"/>
        </p:scale>
        <p:origin x="-1334" y="-72"/>
      </p:cViewPr>
      <p:guideLst>
        <p:guide orient="horz" pos="2304"/>
        <p:guide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klin\Documents\McClurg\SOAR\Noise\Survey\Final%20Survey%20Summary,%20Tota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klin\Documents\McClurg\SOAR\Noise\Survey\Final%20Survey%20Summary,%20Total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Franklin\Documents\McClurg\SOAR\Noise\Survey\Final%20Survey%20Summary,%20Tota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Charts!$D$1:$D$2</c:f>
              <c:strCache>
                <c:ptCount val="1"/>
                <c:pt idx="0">
                  <c:v>Motorcycles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Charts!$B$3:$B$5</c:f>
              <c:strCache>
                <c:ptCount val="3"/>
                <c:pt idx="0">
                  <c:v>SOAR</c:v>
                </c:pt>
                <c:pt idx="1">
                  <c:v>NEAR</c:v>
                </c:pt>
                <c:pt idx="2">
                  <c:v>RNRA</c:v>
                </c:pt>
              </c:strCache>
            </c:strRef>
          </c:cat>
          <c:val>
            <c:numRef>
              <c:f>Charts!$D$3:$D$5</c:f>
              <c:numCache>
                <c:formatCode>General</c:formatCode>
                <c:ptCount val="3"/>
                <c:pt idx="0">
                  <c:v>84</c:v>
                </c:pt>
                <c:pt idx="1">
                  <c:v>96</c:v>
                </c:pt>
                <c:pt idx="2">
                  <c:v>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715840"/>
        <c:axId val="109718528"/>
      </c:barChart>
      <c:catAx>
        <c:axId val="109715840"/>
        <c:scaling>
          <c:orientation val="minMax"/>
        </c:scaling>
        <c:delete val="0"/>
        <c:axPos val="b"/>
        <c:majorTickMark val="out"/>
        <c:minorTickMark val="none"/>
        <c:tickLblPos val="nextTo"/>
        <c:crossAx val="109718528"/>
        <c:crosses val="autoZero"/>
        <c:auto val="1"/>
        <c:lblAlgn val="ctr"/>
        <c:lblOffset val="100"/>
        <c:noMultiLvlLbl val="0"/>
      </c:catAx>
      <c:valAx>
        <c:axId val="109718528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97158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Charts!$C$1:$C$2</c:f>
              <c:strCache>
                <c:ptCount val="1"/>
                <c:pt idx="0">
                  <c:v>Sirens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Charts!$B$3:$B$5</c:f>
              <c:strCache>
                <c:ptCount val="3"/>
                <c:pt idx="0">
                  <c:v>SOAR</c:v>
                </c:pt>
                <c:pt idx="1">
                  <c:v>NEAR</c:v>
                </c:pt>
                <c:pt idx="2">
                  <c:v>RNRA</c:v>
                </c:pt>
              </c:strCache>
            </c:strRef>
          </c:cat>
          <c:val>
            <c:numRef>
              <c:f>Charts!$C$3:$C$5</c:f>
              <c:numCache>
                <c:formatCode>General</c:formatCode>
                <c:ptCount val="3"/>
                <c:pt idx="0">
                  <c:v>80</c:v>
                </c:pt>
                <c:pt idx="1">
                  <c:v>63</c:v>
                </c:pt>
                <c:pt idx="2">
                  <c:v>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23648"/>
        <c:axId val="51325184"/>
      </c:barChart>
      <c:catAx>
        <c:axId val="51323648"/>
        <c:scaling>
          <c:orientation val="minMax"/>
        </c:scaling>
        <c:delete val="0"/>
        <c:axPos val="b"/>
        <c:majorTickMark val="out"/>
        <c:minorTickMark val="none"/>
        <c:tickLblPos val="nextTo"/>
        <c:crossAx val="51325184"/>
        <c:crosses val="autoZero"/>
        <c:auto val="1"/>
        <c:lblAlgn val="ctr"/>
        <c:lblOffset val="100"/>
        <c:noMultiLvlLbl val="0"/>
      </c:catAx>
      <c:valAx>
        <c:axId val="51325184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13236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Charts!$E$1:$E$2</c:f>
              <c:strCache>
                <c:ptCount val="1"/>
                <c:pt idx="0">
                  <c:v>Honking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Charts!$B$3:$B$5</c:f>
              <c:strCache>
                <c:ptCount val="3"/>
                <c:pt idx="0">
                  <c:v>SOAR</c:v>
                </c:pt>
                <c:pt idx="1">
                  <c:v>NEAR</c:v>
                </c:pt>
                <c:pt idx="2">
                  <c:v>RNRA</c:v>
                </c:pt>
              </c:strCache>
            </c:strRef>
          </c:cat>
          <c:val>
            <c:numRef>
              <c:f>Charts!$E$3:$E$5</c:f>
              <c:numCache>
                <c:formatCode>General</c:formatCode>
                <c:ptCount val="3"/>
                <c:pt idx="0">
                  <c:v>70</c:v>
                </c:pt>
                <c:pt idx="1">
                  <c:v>44</c:v>
                </c:pt>
                <c:pt idx="2">
                  <c:v>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6851712"/>
        <c:axId val="106857600"/>
      </c:barChart>
      <c:catAx>
        <c:axId val="106851712"/>
        <c:scaling>
          <c:orientation val="minMax"/>
        </c:scaling>
        <c:delete val="0"/>
        <c:axPos val="b"/>
        <c:majorTickMark val="out"/>
        <c:minorTickMark val="none"/>
        <c:tickLblPos val="nextTo"/>
        <c:crossAx val="106857600"/>
        <c:crosses val="autoZero"/>
        <c:auto val="1"/>
        <c:lblAlgn val="ctr"/>
        <c:lblOffset val="100"/>
        <c:noMultiLvlLbl val="0"/>
      </c:catAx>
      <c:valAx>
        <c:axId val="106857600"/>
        <c:scaling>
          <c:orientation val="minMax"/>
          <c:max val="100"/>
          <c:min val="4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685171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1563" y="685800"/>
            <a:ext cx="4714875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2FCE06-D789-4EDD-AA64-0853ACA2B0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0158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1pPr>
    <a:lvl2pPr marL="496382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2pPr>
    <a:lvl3pPr marL="992764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3pPr>
    <a:lvl4pPr marL="1489146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4pPr>
    <a:lvl5pPr marL="1985528" algn="l" rtl="0" fontAlgn="base">
      <a:spcBef>
        <a:spcPct val="30000"/>
      </a:spcBef>
      <a:spcAft>
        <a:spcPct val="0"/>
      </a:spcAft>
      <a:defRPr sz="1300" kern="1200">
        <a:solidFill>
          <a:schemeClr val="tx1"/>
        </a:solidFill>
        <a:latin typeface="Arial" charset="0"/>
        <a:ea typeface="+mn-ea"/>
        <a:cs typeface="+mn-cs"/>
      </a:defRPr>
    </a:lvl5pPr>
    <a:lvl6pPr marL="2481910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978292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474674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971056" algn="l" defTabSz="99276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76EFB3-1B4D-4EE6-8B9A-E76BEC76987A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71563" y="685800"/>
            <a:ext cx="4714875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676400" y="1788160"/>
            <a:ext cx="6705600" cy="156802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 smtClean="0"/>
              <a:t>Click to edit Master 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3413760"/>
            <a:ext cx="6705600" cy="97536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 smtClean="0"/>
              <a:t>Click to edit Master subtitle style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FAADF0CF-EC62-45DD-A3C0-6733E352BE7D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436620" y="6664960"/>
            <a:ext cx="3185160" cy="5080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05600" y="6661573"/>
            <a:ext cx="1795145" cy="508000"/>
          </a:xfrm>
        </p:spPr>
        <p:txBody>
          <a:bodyPr/>
          <a:lstStyle>
            <a:lvl1pPr>
              <a:defRPr/>
            </a:lvl1pPr>
          </a:lstStyle>
          <a:p>
            <a:fld id="{D1369FEB-A39F-4871-BE11-F0B083A5E9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4E7F4D1-58B8-4C15-8D76-3190DCBE1C0A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9F3924-40E5-4112-815A-90C3812A1B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6819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7510" y="487680"/>
            <a:ext cx="1718310" cy="604689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92580" y="487680"/>
            <a:ext cx="4987290" cy="604689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E7C8E73-B20B-49E0-A8F0-6A2BF72C4E36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E319EB-E2A8-4416-B872-DFC4A67966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3896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2272455"/>
            <a:ext cx="8549640" cy="15680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4145280"/>
            <a:ext cx="7040880" cy="18694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63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2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9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53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17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8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744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70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DF0CF-EC62-45DD-A3C0-6733E352BE7D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69FEB-A39F-4871-BE11-F0B083A5E9E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6471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44874-BF66-4C6E-A94A-AB723E1F3E1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5051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700695"/>
            <a:ext cx="854964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100496"/>
            <a:ext cx="8549640" cy="1600199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634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26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890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8538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17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780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7443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7077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61BC3F-5677-4DEB-B5A6-1E0A3DB3B5B8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64DBA-A1C0-4D9C-949D-94659F8C1F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3152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53562" y="1820334"/>
            <a:ext cx="4894738" cy="514942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15942" y="1820334"/>
            <a:ext cx="4894739" cy="5149426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D7BB6-4006-46D2-8C13-9EBF60E0A690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9BC520-EC04-4D14-BAF5-CC9CFFEB5E7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73819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1" y="1637455"/>
            <a:ext cx="444420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47" indent="0">
              <a:buNone/>
              <a:defRPr sz="2200" b="1"/>
            </a:lvl2pPr>
            <a:lvl3pPr marL="992695" indent="0">
              <a:buNone/>
              <a:defRPr sz="2000" b="1"/>
            </a:lvl3pPr>
            <a:lvl4pPr marL="1489041" indent="0">
              <a:buNone/>
              <a:defRPr sz="1700" b="1"/>
            </a:lvl4pPr>
            <a:lvl5pPr marL="1985388" indent="0">
              <a:buNone/>
              <a:defRPr sz="1700" b="1"/>
            </a:lvl5pPr>
            <a:lvl6pPr marL="2481735" indent="0">
              <a:buNone/>
              <a:defRPr sz="1700" b="1"/>
            </a:lvl6pPr>
            <a:lvl7pPr marL="2978083" indent="0">
              <a:buNone/>
              <a:defRPr sz="1700" b="1"/>
            </a:lvl7pPr>
            <a:lvl8pPr marL="3474430" indent="0">
              <a:buNone/>
              <a:defRPr sz="1700" b="1"/>
            </a:lvl8pPr>
            <a:lvl9pPr marL="3970777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1" y="2319868"/>
            <a:ext cx="4444207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637455"/>
            <a:ext cx="4445953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47" indent="0">
              <a:buNone/>
              <a:defRPr sz="2200" b="1"/>
            </a:lvl2pPr>
            <a:lvl3pPr marL="992695" indent="0">
              <a:buNone/>
              <a:defRPr sz="2000" b="1"/>
            </a:lvl3pPr>
            <a:lvl4pPr marL="1489041" indent="0">
              <a:buNone/>
              <a:defRPr sz="1700" b="1"/>
            </a:lvl4pPr>
            <a:lvl5pPr marL="1985388" indent="0">
              <a:buNone/>
              <a:defRPr sz="1700" b="1"/>
            </a:lvl5pPr>
            <a:lvl6pPr marL="2481735" indent="0">
              <a:buNone/>
              <a:defRPr sz="1700" b="1"/>
            </a:lvl6pPr>
            <a:lvl7pPr marL="2978083" indent="0">
              <a:buNone/>
              <a:defRPr sz="1700" b="1"/>
            </a:lvl7pPr>
            <a:lvl8pPr marL="3474430" indent="0">
              <a:buNone/>
              <a:defRPr sz="1700" b="1"/>
            </a:lvl8pPr>
            <a:lvl9pPr marL="3970777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2319868"/>
            <a:ext cx="4445953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9DA84-AE2A-4018-8FE1-C15865437068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E3CBE3-0213-47AB-BB9F-03E7CC1E618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65775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1009D-8983-4D3A-8CB6-AA36419E4C5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EAB-7BE8-4C72-BF12-AA860F3F118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24430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A3C7AB-A12D-4187-B648-1C1FEE5C76D3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3B4605-8CD1-45D1-90D9-27294EAFE6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12693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2" y="291253"/>
            <a:ext cx="3309144" cy="123952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91255"/>
            <a:ext cx="5622925" cy="62433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2" y="1530775"/>
            <a:ext cx="3309144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96347" indent="0">
              <a:buNone/>
              <a:defRPr sz="1300"/>
            </a:lvl2pPr>
            <a:lvl3pPr marL="992695" indent="0">
              <a:buNone/>
              <a:defRPr sz="1100"/>
            </a:lvl3pPr>
            <a:lvl4pPr marL="1489041" indent="0">
              <a:buNone/>
              <a:defRPr sz="1000"/>
            </a:lvl4pPr>
            <a:lvl5pPr marL="1985388" indent="0">
              <a:buNone/>
              <a:defRPr sz="1000"/>
            </a:lvl5pPr>
            <a:lvl6pPr marL="2481735" indent="0">
              <a:buNone/>
              <a:defRPr sz="1000"/>
            </a:lvl6pPr>
            <a:lvl7pPr marL="2978083" indent="0">
              <a:buNone/>
              <a:defRPr sz="1000"/>
            </a:lvl7pPr>
            <a:lvl8pPr marL="3474430" indent="0">
              <a:buNone/>
              <a:defRPr sz="1000"/>
            </a:lvl8pPr>
            <a:lvl9pPr marL="39707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82725-0E0B-46A8-AE95-CFD2D28322C5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C6DC1-664F-4625-9897-E1A44ED166E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020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744874-BF66-4C6E-A94A-AB723E1F3E1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0E08FD-36C1-4202-8146-1DA0C9B92A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5174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1"/>
            <a:ext cx="6035040" cy="60452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500"/>
            </a:lvl1pPr>
            <a:lvl2pPr marL="496347" indent="0">
              <a:buNone/>
              <a:defRPr sz="3000"/>
            </a:lvl2pPr>
            <a:lvl3pPr marL="992695" indent="0">
              <a:buNone/>
              <a:defRPr sz="2600"/>
            </a:lvl3pPr>
            <a:lvl4pPr marL="1489041" indent="0">
              <a:buNone/>
              <a:defRPr sz="2200"/>
            </a:lvl4pPr>
            <a:lvl5pPr marL="1985388" indent="0">
              <a:buNone/>
              <a:defRPr sz="2200"/>
            </a:lvl5pPr>
            <a:lvl6pPr marL="2481735" indent="0">
              <a:buNone/>
              <a:defRPr sz="2200"/>
            </a:lvl6pPr>
            <a:lvl7pPr marL="2978083" indent="0">
              <a:buNone/>
              <a:defRPr sz="2200"/>
            </a:lvl7pPr>
            <a:lvl8pPr marL="3474430" indent="0">
              <a:buNone/>
              <a:defRPr sz="2200"/>
            </a:lvl8pPr>
            <a:lvl9pPr marL="3970777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2"/>
            <a:ext cx="603504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96347" indent="0">
              <a:buNone/>
              <a:defRPr sz="1300"/>
            </a:lvl2pPr>
            <a:lvl3pPr marL="992695" indent="0">
              <a:buNone/>
              <a:defRPr sz="1100"/>
            </a:lvl3pPr>
            <a:lvl4pPr marL="1489041" indent="0">
              <a:buNone/>
              <a:defRPr sz="1000"/>
            </a:lvl4pPr>
            <a:lvl5pPr marL="1985388" indent="0">
              <a:buNone/>
              <a:defRPr sz="1000"/>
            </a:lvl5pPr>
            <a:lvl6pPr marL="2481735" indent="0">
              <a:buNone/>
              <a:defRPr sz="1000"/>
            </a:lvl6pPr>
            <a:lvl7pPr marL="2978083" indent="0">
              <a:buNone/>
              <a:defRPr sz="1000"/>
            </a:lvl7pPr>
            <a:lvl8pPr marL="3474430" indent="0">
              <a:buNone/>
              <a:defRPr sz="1000"/>
            </a:lvl8pPr>
            <a:lvl9pPr marL="3970777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56C9C-EDE9-49DF-A021-58E375BE022A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31AEB-5E9C-4DEB-B272-0B7B32EE88F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118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7F4D1-58B8-4C15-8D76-3190DCBE1C0A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F3924-40E5-4112-815A-90C3812A1BA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07807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022272" y="313267"/>
            <a:ext cx="2488407" cy="665649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3563" y="313267"/>
            <a:ext cx="7301071" cy="665649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C8E73-B20B-49E0-A8F0-6A2BF72C4E36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319EB-E2A8-4416-B872-DFC4A67966F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6566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4700694"/>
            <a:ext cx="8549640" cy="1452880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3100495"/>
            <a:ext cx="8549640" cy="1600199"/>
          </a:xfrm>
        </p:spPr>
        <p:txBody>
          <a:bodyPr anchor="b"/>
          <a:lstStyle>
            <a:lvl1pPr marL="0" indent="0">
              <a:buNone/>
              <a:defRPr sz="2200"/>
            </a:lvl1pPr>
            <a:lvl2pPr marL="496382" indent="0">
              <a:buNone/>
              <a:defRPr sz="2000"/>
            </a:lvl2pPr>
            <a:lvl3pPr marL="992764" indent="0">
              <a:buNone/>
              <a:defRPr sz="1700"/>
            </a:lvl3pPr>
            <a:lvl4pPr marL="1489146" indent="0">
              <a:buNone/>
              <a:defRPr sz="1500"/>
            </a:lvl4pPr>
            <a:lvl5pPr marL="1985528" indent="0">
              <a:buNone/>
              <a:defRPr sz="1500"/>
            </a:lvl5pPr>
            <a:lvl6pPr marL="2481910" indent="0">
              <a:buNone/>
              <a:defRPr sz="1500"/>
            </a:lvl6pPr>
            <a:lvl7pPr marL="2978292" indent="0">
              <a:buNone/>
              <a:defRPr sz="1500"/>
            </a:lvl7pPr>
            <a:lvl8pPr marL="3474674" indent="0">
              <a:buNone/>
              <a:defRPr sz="1500"/>
            </a:lvl8pPr>
            <a:lvl9pPr marL="3971056" indent="0">
              <a:buNone/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A61BC3F-5677-4DEB-B5A6-1E0A3DB3B5B8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E64DBA-A1C0-4D9C-949D-94659F8C1F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00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92580" y="1869440"/>
            <a:ext cx="3352800" cy="466513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869440"/>
            <a:ext cx="3352800" cy="4665134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9D7BB6-4006-46D2-8C13-9EBF60E0A690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BC520-EC04-4D14-BAF5-CC9CFFEB5E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32768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637454"/>
            <a:ext cx="4444207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2319867"/>
            <a:ext cx="4444207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8" y="1637454"/>
            <a:ext cx="4445953" cy="682413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6382" indent="0">
              <a:buNone/>
              <a:defRPr sz="2200" b="1"/>
            </a:lvl2pPr>
            <a:lvl3pPr marL="992764" indent="0">
              <a:buNone/>
              <a:defRPr sz="2000" b="1"/>
            </a:lvl3pPr>
            <a:lvl4pPr marL="1489146" indent="0">
              <a:buNone/>
              <a:defRPr sz="1700" b="1"/>
            </a:lvl4pPr>
            <a:lvl5pPr marL="1985528" indent="0">
              <a:buNone/>
              <a:defRPr sz="1700" b="1"/>
            </a:lvl5pPr>
            <a:lvl6pPr marL="2481910" indent="0">
              <a:buNone/>
              <a:defRPr sz="1700" b="1"/>
            </a:lvl6pPr>
            <a:lvl7pPr marL="2978292" indent="0">
              <a:buNone/>
              <a:defRPr sz="1700" b="1"/>
            </a:lvl7pPr>
            <a:lvl8pPr marL="3474674" indent="0">
              <a:buNone/>
              <a:defRPr sz="1700" b="1"/>
            </a:lvl8pPr>
            <a:lvl9pPr marL="3971056" indent="0">
              <a:buNone/>
              <a:defRPr sz="1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8" y="2319867"/>
            <a:ext cx="4445953" cy="421470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A9DA84-AE2A-4018-8FE1-C15865437068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E3CBE3-0213-47AB-BB9F-03E7CC1E61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314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091009D-8983-4D3A-8CB6-AA36419E4C5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36EAB-7BE8-4C72-BF12-AA860F3F118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8574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A3C7AB-A12D-4187-B648-1C1FEE5C76D3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3B4605-8CD1-45D1-90D9-27294EAFE6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613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91253"/>
            <a:ext cx="3309144" cy="123952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91254"/>
            <a:ext cx="5622925" cy="62433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530774"/>
            <a:ext cx="3309144" cy="5003801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882725-0E0B-46A8-AE95-CFD2D28322C5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8C6DC1-664F-4625-9897-E1A44ED166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483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5120640"/>
            <a:ext cx="6035040" cy="60452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653627"/>
            <a:ext cx="6035040" cy="4389120"/>
          </a:xfrm>
        </p:spPr>
        <p:txBody>
          <a:bodyPr/>
          <a:lstStyle>
            <a:lvl1pPr marL="0" indent="0">
              <a:buNone/>
              <a:defRPr sz="3500"/>
            </a:lvl1pPr>
            <a:lvl2pPr marL="496382" indent="0">
              <a:buNone/>
              <a:defRPr sz="3000"/>
            </a:lvl2pPr>
            <a:lvl3pPr marL="992764" indent="0">
              <a:buNone/>
              <a:defRPr sz="2600"/>
            </a:lvl3pPr>
            <a:lvl4pPr marL="1489146" indent="0">
              <a:buNone/>
              <a:defRPr sz="2200"/>
            </a:lvl4pPr>
            <a:lvl5pPr marL="1985528" indent="0">
              <a:buNone/>
              <a:defRPr sz="2200"/>
            </a:lvl5pPr>
            <a:lvl6pPr marL="2481910" indent="0">
              <a:buNone/>
              <a:defRPr sz="2200"/>
            </a:lvl6pPr>
            <a:lvl7pPr marL="2978292" indent="0">
              <a:buNone/>
              <a:defRPr sz="2200"/>
            </a:lvl7pPr>
            <a:lvl8pPr marL="3474674" indent="0">
              <a:buNone/>
              <a:defRPr sz="2200"/>
            </a:lvl8pPr>
            <a:lvl9pPr marL="3971056" indent="0">
              <a:buNone/>
              <a:defRPr sz="22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5725161"/>
            <a:ext cx="6035040" cy="858519"/>
          </a:xfrm>
        </p:spPr>
        <p:txBody>
          <a:bodyPr/>
          <a:lstStyle>
            <a:lvl1pPr marL="0" indent="0">
              <a:buNone/>
              <a:defRPr sz="1500"/>
            </a:lvl1pPr>
            <a:lvl2pPr marL="496382" indent="0">
              <a:buNone/>
              <a:defRPr sz="1300"/>
            </a:lvl2pPr>
            <a:lvl3pPr marL="992764" indent="0">
              <a:buNone/>
              <a:defRPr sz="1100"/>
            </a:lvl3pPr>
            <a:lvl4pPr marL="1489146" indent="0">
              <a:buNone/>
              <a:defRPr sz="1000"/>
            </a:lvl4pPr>
            <a:lvl5pPr marL="1985528" indent="0">
              <a:buNone/>
              <a:defRPr sz="1000"/>
            </a:lvl5pPr>
            <a:lvl6pPr marL="2481910" indent="0">
              <a:buNone/>
              <a:defRPr sz="1000"/>
            </a:lvl6pPr>
            <a:lvl7pPr marL="2978292" indent="0">
              <a:buNone/>
              <a:defRPr sz="1000"/>
            </a:lvl7pPr>
            <a:lvl8pPr marL="3474674" indent="0">
              <a:buNone/>
              <a:defRPr sz="1000"/>
            </a:lvl8pPr>
            <a:lvl9pPr marL="3971056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1A56C9C-EDE9-49DF-A021-58E375BE022A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131AEB-5E9C-4DEB-B272-0B7B32EE88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9098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92580" y="487680"/>
            <a:ext cx="6873240" cy="130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76" tIns="49638" rIns="99276" bIns="496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92580" y="1869440"/>
            <a:ext cx="6873240" cy="4665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92580" y="6661573"/>
            <a:ext cx="176022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+mn-lt"/>
              </a:defRPr>
            </a:lvl1pPr>
          </a:lstStyle>
          <a:p>
            <a:fld id="{E17EDCC9-6ECE-495D-8E2B-40A2E4DF4BD5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6661573"/>
            <a:ext cx="3185160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ctr">
              <a:defRPr sz="1300"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661573"/>
            <a:ext cx="178466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276" tIns="49638" rIns="99276" bIns="49638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+mn-lt"/>
              </a:defRPr>
            </a:lvl1pPr>
          </a:lstStyle>
          <a:p>
            <a:fld id="{3D6CB3BD-B42F-482C-B656-9FC5A12387B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5pPr>
      <a:lvl6pPr marL="496382"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6pPr>
      <a:lvl7pPr marL="992764"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7pPr>
      <a:lvl8pPr marL="1489146"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8pPr>
      <a:lvl9pPr marL="1985528" algn="ctr" rtl="0" eaLnBrk="1" fontAlgn="base" hangingPunct="1">
        <a:spcBef>
          <a:spcPct val="0"/>
        </a:spcBef>
        <a:spcAft>
          <a:spcPct val="0"/>
        </a:spcAft>
        <a:defRPr sz="4300">
          <a:solidFill>
            <a:schemeClr val="tx2"/>
          </a:solidFill>
          <a:latin typeface="Trebuchet MS" pitchFamily="34" charset="0"/>
        </a:defRPr>
      </a:lvl9pPr>
    </p:titleStyle>
    <p:bodyStyle>
      <a:lvl1pPr marL="372287" indent="-372287" algn="l" rtl="0" eaLnBrk="1" fontAlgn="base" hangingPunct="1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06621" indent="-310239" algn="l" rtl="0" eaLnBrk="1" fontAlgn="base" hangingPunct="1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40955" indent="-248191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37337" indent="-248191" algn="l" rtl="0" eaLnBrk="1" fontAlgn="base" hangingPunct="1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33719" indent="-248191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30101" indent="-248191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26483" indent="-248191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722865" indent="-248191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219247" indent="-248191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8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76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14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528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910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292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674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1056" algn="l" defTabSz="99276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292947"/>
            <a:ext cx="9052560" cy="1219200"/>
          </a:xfrm>
          <a:prstGeom prst="rect">
            <a:avLst/>
          </a:prstGeom>
        </p:spPr>
        <p:txBody>
          <a:bodyPr vert="horz" lIns="99269" tIns="49635" rIns="99269" bIns="49635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706880"/>
            <a:ext cx="9052560" cy="4827694"/>
          </a:xfrm>
          <a:prstGeom prst="rect">
            <a:avLst/>
          </a:prstGeom>
        </p:spPr>
        <p:txBody>
          <a:bodyPr vert="horz" lIns="99269" tIns="49635" rIns="99269" bIns="4963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6780108"/>
            <a:ext cx="2346960" cy="389467"/>
          </a:xfrm>
          <a:prstGeom prst="rect">
            <a:avLst/>
          </a:prstGeom>
        </p:spPr>
        <p:txBody>
          <a:bodyPr vert="horz" lIns="99269" tIns="49635" rIns="99269" bIns="4963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EDCC9-6ECE-495D-8E2B-40A2E4DF4BD5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6620" y="6780108"/>
            <a:ext cx="3185160" cy="389467"/>
          </a:xfrm>
          <a:prstGeom prst="rect">
            <a:avLst/>
          </a:prstGeom>
        </p:spPr>
        <p:txBody>
          <a:bodyPr vert="horz" lIns="99269" tIns="49635" rIns="99269" bIns="4963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08520" y="6780108"/>
            <a:ext cx="2346960" cy="389467"/>
          </a:xfrm>
          <a:prstGeom prst="rect">
            <a:avLst/>
          </a:prstGeom>
        </p:spPr>
        <p:txBody>
          <a:bodyPr vert="horz" lIns="99269" tIns="49635" rIns="99269" bIns="4963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CB3BD-B42F-482C-B656-9FC5A12387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1582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ctr" defTabSz="992695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2260" indent="-372260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6564" indent="-310217" algn="l" defTabSz="992695" rtl="0" eaLnBrk="1" latinLnBrk="0" hangingPunct="1">
        <a:spcBef>
          <a:spcPct val="20000"/>
        </a:spcBef>
        <a:buFont typeface="Arial" panose="020B0604020202020204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0868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7214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33562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29909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26256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22604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18950" indent="-248174" algn="l" defTabSz="992695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6347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2695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89041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85388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735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8083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74430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70777" algn="l" defTabSz="99269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 smtClean="0"/>
              <a:t>Community Noise Survey</a:t>
            </a:r>
            <a:endParaRPr lang="en-US" alt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dirty="0" smtClean="0"/>
              <a:t>December 9, 2015</a:t>
            </a:r>
            <a:endParaRPr lang="en-US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/>
              <a:t>Survey </a:t>
            </a:r>
            <a:r>
              <a:rPr lang="en-US" sz="3000" dirty="0" smtClean="0"/>
              <a:t>Demographics: NEAR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/>
          <a:lstStyle/>
          <a:p>
            <a:r>
              <a:rPr lang="en-US" sz="1700" dirty="0" smtClean="0"/>
              <a:t>Focusing on the category with the largest % of the respondents who answered that particular question:</a:t>
            </a:r>
          </a:p>
          <a:p>
            <a:pPr marL="0" indent="0">
              <a:buNone/>
            </a:pPr>
            <a:endParaRPr lang="en-US" sz="1700" dirty="0" smtClean="0"/>
          </a:p>
          <a:p>
            <a:pPr lvl="1"/>
            <a:r>
              <a:rPr lang="en-US" sz="2000" dirty="0" smtClean="0"/>
              <a:t>89% live near a major street</a:t>
            </a:r>
          </a:p>
          <a:p>
            <a:pPr lvl="1"/>
            <a:r>
              <a:rPr lang="en-US" sz="2000" dirty="0" smtClean="0"/>
              <a:t>39% live on Floor 16-30; 32% on Floor 31 and above</a:t>
            </a:r>
          </a:p>
          <a:p>
            <a:pPr lvl="1"/>
            <a:r>
              <a:rPr lang="en-US" sz="2000" dirty="0" smtClean="0"/>
              <a:t>70% own – Primary residence. 19% rent</a:t>
            </a:r>
          </a:p>
          <a:p>
            <a:pPr lvl="1"/>
            <a:r>
              <a:rPr lang="en-US" sz="2000" dirty="0" smtClean="0"/>
              <a:t>81% have lived here for 4 years and over</a:t>
            </a:r>
          </a:p>
          <a:p>
            <a:pPr lvl="1"/>
            <a:r>
              <a:rPr lang="en-US" sz="2000" dirty="0"/>
              <a:t>97% live in zip code 60601</a:t>
            </a:r>
          </a:p>
          <a:p>
            <a:pPr lvl="1"/>
            <a:r>
              <a:rPr lang="en-US" sz="2000" dirty="0" smtClean="0"/>
              <a:t>57% are 60 and over</a:t>
            </a:r>
          </a:p>
          <a:p>
            <a:pPr lvl="1"/>
            <a:r>
              <a:rPr lang="en-US" sz="2000" dirty="0" smtClean="0"/>
              <a:t>their median age is well over 60 years whereas the median age for 60601 is 32.6 (2010 Census data).</a:t>
            </a:r>
            <a:endParaRPr lang="en-US" sz="2000" dirty="0"/>
          </a:p>
          <a:p>
            <a:endParaRPr lang="en-US" sz="2000" dirty="0" smtClean="0"/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085F4-6A69-4C19-8A37-D53FC334F0BE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619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 smtClean="0"/>
              <a:t>Survey Highlights: CCEMA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/>
          <a:lstStyle/>
          <a:p>
            <a:r>
              <a:rPr lang="en-US" sz="1700" dirty="0" smtClean="0"/>
              <a:t>8 respondents from </a:t>
            </a:r>
            <a:r>
              <a:rPr lang="en-US" sz="1700" dirty="0" err="1" smtClean="0"/>
              <a:t>Cityfront</a:t>
            </a:r>
            <a:r>
              <a:rPr lang="en-US" sz="1700" dirty="0" smtClean="0"/>
              <a:t> Center East Maintenance Association. They include 4 SOAR members</a:t>
            </a:r>
            <a:endParaRPr lang="en-US" sz="1700" dirty="0"/>
          </a:p>
          <a:p>
            <a:r>
              <a:rPr lang="en-US" sz="1700" dirty="0" smtClean="0"/>
              <a:t>All 8 are bothered </a:t>
            </a:r>
            <a:r>
              <a:rPr lang="en-US" sz="1700" dirty="0"/>
              <a:t>by urban noise </a:t>
            </a:r>
            <a:endParaRPr lang="en-US" sz="1700" dirty="0" smtClean="0"/>
          </a:p>
          <a:p>
            <a:r>
              <a:rPr lang="en-US" sz="1700" dirty="0" smtClean="0"/>
              <a:t>75% </a:t>
            </a:r>
            <a:r>
              <a:rPr lang="en-US" sz="1700" dirty="0"/>
              <a:t>felt reducing noise </a:t>
            </a:r>
            <a:r>
              <a:rPr lang="en-US" sz="1700" dirty="0" smtClean="0"/>
              <a:t>is “</a:t>
            </a:r>
            <a:r>
              <a:rPr lang="en-US" sz="1700" dirty="0"/>
              <a:t>Essential” or “Very Important” to </a:t>
            </a:r>
            <a:r>
              <a:rPr lang="en-US" sz="1700" dirty="0" smtClean="0"/>
              <a:t>their Quality </a:t>
            </a:r>
            <a:r>
              <a:rPr lang="en-US" sz="1700" dirty="0"/>
              <a:t>of </a:t>
            </a:r>
            <a:r>
              <a:rPr lang="en-US" sz="1700" dirty="0" smtClean="0"/>
              <a:t>Life</a:t>
            </a:r>
          </a:p>
          <a:p>
            <a:r>
              <a:rPr lang="en-US" sz="1700" dirty="0" smtClean="0"/>
              <a:t>The number of respondents is insufficient for valid statistical tabulations of other results</a:t>
            </a:r>
            <a:endParaRPr lang="en-US" sz="1700" dirty="0"/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2B286-8FDE-4AA0-B624-857D94349803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6403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87680"/>
            <a:ext cx="6789420" cy="655320"/>
          </a:xfrm>
        </p:spPr>
        <p:txBody>
          <a:bodyPr/>
          <a:lstStyle/>
          <a:p>
            <a:r>
              <a:rPr lang="en-US" sz="2400" dirty="0" smtClean="0"/>
              <a:t>Motorcycle Misery Index across Neighborhoods</a:t>
            </a:r>
            <a:endParaRPr lang="en-US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5EA8A1-0A80-4DB8-829D-E5AA4643AD7B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EAB-7BE8-4C72-BF12-AA860F3F1185}" type="slidenum">
              <a:rPr lang="en-US" altLang="en-US" smtClean="0"/>
              <a:pPr/>
              <a:t>12</a:t>
            </a:fld>
            <a:endParaRPr lang="en-US" altLang="en-US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9991171"/>
              </p:ext>
            </p:extLst>
          </p:nvPr>
        </p:nvGraphicFramePr>
        <p:xfrm>
          <a:off x="2514600" y="1828800"/>
          <a:ext cx="5410200" cy="39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5323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87680"/>
            <a:ext cx="6789420" cy="655320"/>
          </a:xfrm>
        </p:spPr>
        <p:txBody>
          <a:bodyPr/>
          <a:lstStyle/>
          <a:p>
            <a:r>
              <a:rPr lang="en-US" sz="2400" dirty="0" smtClean="0"/>
              <a:t>Siren Misery Index across Neighborhoods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66919-5019-4FD5-B97B-82C49624CFBE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EAB-7BE8-4C72-BF12-AA860F3F1185}" type="slidenum">
              <a:rPr lang="en-US" altLang="en-US" smtClean="0"/>
              <a:pPr/>
              <a:t>13</a:t>
            </a:fld>
            <a:endParaRPr lang="en-US" altLang="en-US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8386463"/>
              </p:ext>
            </p:extLst>
          </p:nvPr>
        </p:nvGraphicFramePr>
        <p:xfrm>
          <a:off x="2133600" y="1219200"/>
          <a:ext cx="57150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62728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87680"/>
            <a:ext cx="6789420" cy="655320"/>
          </a:xfrm>
        </p:spPr>
        <p:txBody>
          <a:bodyPr/>
          <a:lstStyle/>
          <a:p>
            <a:r>
              <a:rPr lang="en-US" sz="2000" dirty="0" smtClean="0"/>
              <a:t>Honking/Traffic Misery Index across Neighborhoods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8DA96-3783-4A62-8635-3673AED253C2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EAB-7BE8-4C72-BF12-AA860F3F1185}" type="slidenum">
              <a:rPr lang="en-US" altLang="en-US" smtClean="0"/>
              <a:pPr/>
              <a:t>14</a:t>
            </a:fld>
            <a:endParaRPr lang="en-US" alt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81399653"/>
              </p:ext>
            </p:extLst>
          </p:nvPr>
        </p:nvGraphicFramePr>
        <p:xfrm>
          <a:off x="2133600" y="1219200"/>
          <a:ext cx="5638800" cy="487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43784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Contents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A163-885D-4F2B-B994-EC969E07E59C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D36EAB-7BE8-4C72-BF12-AA860F3F1185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4" name="TextBox 3"/>
          <p:cNvSpPr txBox="1"/>
          <p:nvPr/>
        </p:nvSpPr>
        <p:spPr>
          <a:xfrm>
            <a:off x="1752600" y="2350850"/>
            <a:ext cx="6324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Overall   Highlights         Page </a:t>
            </a:r>
            <a:r>
              <a:rPr lang="en-US" dirty="0" smtClean="0"/>
              <a:t>3-4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SOAR    Highlights         Page </a:t>
            </a:r>
            <a:r>
              <a:rPr lang="en-US" dirty="0" smtClean="0"/>
              <a:t>5-6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RNRA    Highlights         Page </a:t>
            </a:r>
            <a:r>
              <a:rPr lang="en-US" dirty="0" smtClean="0"/>
              <a:t>7-8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NEAR    Highlights         Page </a:t>
            </a:r>
            <a:r>
              <a:rPr lang="en-US" dirty="0" smtClean="0"/>
              <a:t>9-10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CCEMA Highlights         Page </a:t>
            </a:r>
            <a:r>
              <a:rPr lang="en-US" dirty="0" smtClean="0"/>
              <a:t>11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Comparative Statistics   Page </a:t>
            </a:r>
            <a:r>
              <a:rPr lang="en-US" dirty="0" smtClean="0"/>
              <a:t>12-14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8354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 smtClean="0"/>
              <a:t>Survey Highlights: </a:t>
            </a:r>
            <a:r>
              <a:rPr lang="en-US" sz="3000" dirty="0"/>
              <a:t>Overall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>
            <a:normAutofit fontScale="92500" lnSpcReduction="20000"/>
          </a:bodyPr>
          <a:lstStyle/>
          <a:p>
            <a:r>
              <a:rPr lang="en-US" sz="1700" dirty="0" smtClean="0"/>
              <a:t>1184 </a:t>
            </a:r>
            <a:r>
              <a:rPr lang="en-US" sz="1700" dirty="0"/>
              <a:t>respondents including 504 members of the 4 neighborhood organizations</a:t>
            </a:r>
          </a:p>
          <a:p>
            <a:r>
              <a:rPr lang="en-US" sz="1700" dirty="0" smtClean="0"/>
              <a:t>19</a:t>
            </a:r>
            <a:r>
              <a:rPr lang="en-US" sz="1700" dirty="0"/>
              <a:t>% are not bothered by urban </a:t>
            </a:r>
            <a:r>
              <a:rPr lang="en-US" sz="1700" dirty="0" smtClean="0"/>
              <a:t>noise</a:t>
            </a:r>
            <a:endParaRPr lang="en-US" sz="1700" dirty="0"/>
          </a:p>
          <a:p>
            <a:r>
              <a:rPr lang="en-US" sz="1700" dirty="0"/>
              <a:t>44% felt reducing noise </a:t>
            </a:r>
            <a:r>
              <a:rPr lang="en-US" sz="1700" dirty="0" smtClean="0"/>
              <a:t>is “</a:t>
            </a:r>
            <a:r>
              <a:rPr lang="en-US" sz="1700" dirty="0"/>
              <a:t>Essential” or “Very Important” to </a:t>
            </a:r>
            <a:r>
              <a:rPr lang="en-US" sz="1700" dirty="0" smtClean="0"/>
              <a:t>their Quality </a:t>
            </a:r>
            <a:r>
              <a:rPr lang="en-US" sz="1700" dirty="0"/>
              <a:t>of Life</a:t>
            </a:r>
          </a:p>
          <a:p>
            <a:r>
              <a:rPr lang="en-US" sz="1700" dirty="0" smtClean="0"/>
              <a:t>Top </a:t>
            </a:r>
            <a:r>
              <a:rPr lang="en-US" sz="1700" dirty="0"/>
              <a:t>3 Noise offenders based % of respondents who checked “Woke me up” </a:t>
            </a:r>
            <a:r>
              <a:rPr lang="en-US" sz="1700" dirty="0" smtClean="0"/>
              <a:t>or </a:t>
            </a:r>
            <a:r>
              <a:rPr lang="en-US" sz="1700" dirty="0"/>
              <a:t>“Prevented me from working</a:t>
            </a:r>
            <a:r>
              <a:rPr lang="en-US" sz="1700" dirty="0" smtClean="0"/>
              <a:t>” (Misery Index)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 smtClean="0"/>
          </a:p>
          <a:p>
            <a:endParaRPr lang="en-US" sz="1700" dirty="0" smtClean="0"/>
          </a:p>
          <a:p>
            <a:endParaRPr lang="en-US" sz="1700" dirty="0" smtClean="0"/>
          </a:p>
          <a:p>
            <a:endParaRPr lang="en-US" sz="1700" dirty="0" smtClean="0"/>
          </a:p>
          <a:p>
            <a:r>
              <a:rPr lang="en-US" sz="1700" dirty="0" smtClean="0"/>
              <a:t>13</a:t>
            </a:r>
            <a:r>
              <a:rPr lang="en-US" sz="1700" dirty="0"/>
              <a:t>% of the respondents called 911 or </a:t>
            </a:r>
            <a:r>
              <a:rPr lang="en-US" sz="1700" dirty="0" smtClean="0"/>
              <a:t>their </a:t>
            </a:r>
            <a:r>
              <a:rPr lang="en-US" sz="1700" dirty="0"/>
              <a:t>Alderman on </a:t>
            </a:r>
            <a:r>
              <a:rPr lang="en-US" sz="1700" dirty="0" smtClean="0"/>
              <a:t>Motorcycles and another 13% called on </a:t>
            </a:r>
            <a:r>
              <a:rPr lang="en-US" sz="1700" dirty="0"/>
              <a:t>Music- </a:t>
            </a:r>
            <a:r>
              <a:rPr lang="en-US" sz="1700" dirty="0" smtClean="0"/>
              <a:t>Business. The % is under 10% for all other categories</a:t>
            </a:r>
            <a:endParaRPr lang="en-US" sz="1700" dirty="0"/>
          </a:p>
          <a:p>
            <a:r>
              <a:rPr lang="en-US" sz="1700" dirty="0" smtClean="0"/>
              <a:t>78</a:t>
            </a:r>
            <a:r>
              <a:rPr lang="en-US" sz="1700" dirty="0"/>
              <a:t>% would like </a:t>
            </a:r>
            <a:r>
              <a:rPr lang="en-US" sz="1700" dirty="0" smtClean="0"/>
              <a:t>a stricter </a:t>
            </a:r>
            <a:r>
              <a:rPr lang="en-US" sz="1700" dirty="0"/>
              <a:t>enforcement of noise violations and 51% </a:t>
            </a:r>
            <a:r>
              <a:rPr lang="en-US" sz="1700" dirty="0" smtClean="0"/>
              <a:t>a stronger </a:t>
            </a:r>
            <a:r>
              <a:rPr lang="en-US" sz="1700" dirty="0"/>
              <a:t>noise code</a:t>
            </a:r>
          </a:p>
          <a:p>
            <a:pPr marL="0" indent="0">
              <a:buNone/>
            </a:pPr>
            <a:r>
              <a:rPr lang="en-US" sz="1700" dirty="0"/>
              <a:t> 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B3F29-29E5-4634-B0CB-8FEB7E291F50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8315384"/>
              </p:ext>
            </p:extLst>
          </p:nvPr>
        </p:nvGraphicFramePr>
        <p:xfrm>
          <a:off x="2895600" y="3200400"/>
          <a:ext cx="3962400" cy="12732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60508"/>
                <a:gridCol w="960420"/>
                <a:gridCol w="768336"/>
                <a:gridCol w="1073136"/>
              </a:tblGrid>
              <a:tr h="23622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Vehicles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7602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8956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Motocycles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84%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59%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Construction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Sirens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68%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52%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Music -street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93712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Horn/traffic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59%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Music - Business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94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/>
              <a:t>Survey </a:t>
            </a:r>
            <a:r>
              <a:rPr lang="en-US" sz="3000" dirty="0" smtClean="0"/>
              <a:t>Demographics: </a:t>
            </a:r>
            <a:r>
              <a:rPr lang="en-US" sz="3000" dirty="0"/>
              <a:t>Overall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/>
          <a:lstStyle/>
          <a:p>
            <a:r>
              <a:rPr lang="en-US" sz="1700" dirty="0" smtClean="0"/>
              <a:t>Focusing on the category with the largest % of the respondents who answered that particular question:</a:t>
            </a:r>
          </a:p>
          <a:p>
            <a:pPr marL="0" indent="0">
              <a:buNone/>
            </a:pPr>
            <a:endParaRPr lang="en-US" sz="1700" dirty="0" smtClean="0"/>
          </a:p>
          <a:p>
            <a:pPr lvl="1"/>
            <a:r>
              <a:rPr lang="en-US" sz="2000" dirty="0" smtClean="0"/>
              <a:t>92% live near a major street</a:t>
            </a:r>
          </a:p>
          <a:p>
            <a:pPr lvl="1"/>
            <a:r>
              <a:rPr lang="en-US" sz="2000" dirty="0" smtClean="0"/>
              <a:t>46% live on Floor 1-15; 23% on Floor 31 and above</a:t>
            </a:r>
          </a:p>
          <a:p>
            <a:pPr lvl="1"/>
            <a:r>
              <a:rPr lang="en-US" sz="2000" dirty="0" smtClean="0"/>
              <a:t>72% own – Primary residence. 21% rent</a:t>
            </a:r>
          </a:p>
          <a:p>
            <a:pPr lvl="1"/>
            <a:r>
              <a:rPr lang="en-US" sz="2000" dirty="0" smtClean="0"/>
              <a:t>67% have lived here for 4 years and over</a:t>
            </a:r>
          </a:p>
          <a:p>
            <a:pPr lvl="1"/>
            <a:r>
              <a:rPr lang="en-US" sz="2000" dirty="0" smtClean="0"/>
              <a:t>42% are 60 and over</a:t>
            </a:r>
          </a:p>
          <a:p>
            <a:pPr lvl="1"/>
            <a:r>
              <a:rPr lang="en-US" sz="2000" dirty="0" smtClean="0"/>
              <a:t>their median age is 50 years</a:t>
            </a:r>
            <a:endParaRPr lang="en-US" sz="2000" dirty="0"/>
          </a:p>
          <a:p>
            <a:endParaRPr lang="en-US" sz="2000" dirty="0" smtClean="0"/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D5A91-8CDD-4438-B139-A9E6EAD2455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2417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 smtClean="0"/>
              <a:t>Survey Highlights: SOAR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>
            <a:normAutofit lnSpcReduction="10000"/>
          </a:bodyPr>
          <a:lstStyle/>
          <a:p>
            <a:r>
              <a:rPr lang="en-US" sz="1700" dirty="0" smtClean="0"/>
              <a:t>189 respondents from Streeterville Organization of Active Residents</a:t>
            </a:r>
            <a:endParaRPr lang="en-US" sz="1700" dirty="0"/>
          </a:p>
          <a:p>
            <a:r>
              <a:rPr lang="en-US" sz="1700" dirty="0" smtClean="0"/>
              <a:t>All 189 are bothered </a:t>
            </a:r>
            <a:r>
              <a:rPr lang="en-US" sz="1700" dirty="0"/>
              <a:t>by urban noise </a:t>
            </a:r>
            <a:endParaRPr lang="en-US" sz="1700" dirty="0" smtClean="0"/>
          </a:p>
          <a:p>
            <a:r>
              <a:rPr lang="en-US" sz="1700" dirty="0" smtClean="0"/>
              <a:t>68% </a:t>
            </a:r>
            <a:r>
              <a:rPr lang="en-US" sz="1700" dirty="0"/>
              <a:t>felt reducing noise </a:t>
            </a:r>
            <a:r>
              <a:rPr lang="en-US" sz="1700" dirty="0" smtClean="0"/>
              <a:t>is “</a:t>
            </a:r>
            <a:r>
              <a:rPr lang="en-US" sz="1700" dirty="0"/>
              <a:t>Essential” or “Very Important” to </a:t>
            </a:r>
            <a:r>
              <a:rPr lang="en-US" sz="1700" dirty="0" smtClean="0"/>
              <a:t>their Quality </a:t>
            </a:r>
            <a:r>
              <a:rPr lang="en-US" sz="1700" dirty="0"/>
              <a:t>of Life</a:t>
            </a:r>
          </a:p>
          <a:p>
            <a:r>
              <a:rPr lang="en-US" sz="1700" dirty="0" smtClean="0"/>
              <a:t>Top </a:t>
            </a:r>
            <a:r>
              <a:rPr lang="en-US" sz="1700" dirty="0"/>
              <a:t>3 Noise offenders based % of respondents who checked “Woke me up” </a:t>
            </a:r>
            <a:r>
              <a:rPr lang="en-US" sz="1700" dirty="0" smtClean="0"/>
              <a:t>or </a:t>
            </a:r>
            <a:r>
              <a:rPr lang="en-US" sz="1700" dirty="0"/>
              <a:t>“Prevented me from working</a:t>
            </a:r>
            <a:r>
              <a:rPr lang="en-US" sz="1700" dirty="0" smtClean="0"/>
              <a:t>” (Misery Index)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 smtClean="0"/>
          </a:p>
          <a:p>
            <a:endParaRPr lang="en-US" sz="1700" dirty="0" smtClean="0"/>
          </a:p>
          <a:p>
            <a:r>
              <a:rPr lang="en-US" sz="1700" dirty="0" smtClean="0"/>
              <a:t>10% </a:t>
            </a:r>
            <a:r>
              <a:rPr lang="en-US" sz="1700" dirty="0"/>
              <a:t>of the respondents called 911 or </a:t>
            </a:r>
            <a:r>
              <a:rPr lang="en-US" sz="1700" dirty="0" smtClean="0"/>
              <a:t>their </a:t>
            </a:r>
            <a:r>
              <a:rPr lang="en-US" sz="1700" dirty="0"/>
              <a:t>Alderman on </a:t>
            </a:r>
            <a:r>
              <a:rPr lang="en-US" sz="1700" dirty="0" smtClean="0"/>
              <a:t>Motorcycles; 11% called on Music- Business and 11% on Construction. The % is under 10% for all other categories</a:t>
            </a:r>
            <a:endParaRPr lang="en-US" sz="1700" dirty="0"/>
          </a:p>
          <a:p>
            <a:r>
              <a:rPr lang="en-US" sz="1700" dirty="0" smtClean="0"/>
              <a:t>78</a:t>
            </a:r>
            <a:r>
              <a:rPr lang="en-US" sz="1700" dirty="0"/>
              <a:t>% would like </a:t>
            </a:r>
            <a:r>
              <a:rPr lang="en-US" sz="1700" dirty="0" smtClean="0"/>
              <a:t>a stricter </a:t>
            </a:r>
            <a:r>
              <a:rPr lang="en-US" sz="1700" dirty="0"/>
              <a:t>enforcement of noise violations and </a:t>
            </a:r>
            <a:r>
              <a:rPr lang="en-US" sz="1700" dirty="0" smtClean="0"/>
              <a:t>52% a stronger </a:t>
            </a:r>
            <a:r>
              <a:rPr lang="en-US" sz="1700" dirty="0"/>
              <a:t>noise code</a:t>
            </a:r>
          </a:p>
          <a:p>
            <a:pPr marL="0" indent="0">
              <a:buNone/>
            </a:pPr>
            <a:r>
              <a:rPr lang="en-US" sz="1700" dirty="0"/>
              <a:t> 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030FC-5E08-4280-9BC4-CCB2D07E5E57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5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579501"/>
              </p:ext>
            </p:extLst>
          </p:nvPr>
        </p:nvGraphicFramePr>
        <p:xfrm>
          <a:off x="3124200" y="3276600"/>
          <a:ext cx="3581400" cy="754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1167"/>
                <a:gridCol w="673628"/>
                <a:gridCol w="538902"/>
                <a:gridCol w="1097703"/>
              </a:tblGrid>
              <a:tr h="6604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Vehicles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Motorcycles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84%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68%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Construction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Sirens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80%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50%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Music-Street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5908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Honking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69%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34%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Music-Business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9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/>
              <a:t>Survey </a:t>
            </a:r>
            <a:r>
              <a:rPr lang="en-US" sz="3000" dirty="0" smtClean="0"/>
              <a:t>Demographics: SOAR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/>
          <a:lstStyle/>
          <a:p>
            <a:r>
              <a:rPr lang="en-US" sz="1700" dirty="0" smtClean="0"/>
              <a:t>Focusing on the category with the largest % of the respondents who answered that particular question:</a:t>
            </a:r>
          </a:p>
          <a:p>
            <a:pPr marL="0" indent="0">
              <a:buNone/>
            </a:pPr>
            <a:endParaRPr lang="en-US" sz="1700" dirty="0" smtClean="0"/>
          </a:p>
          <a:p>
            <a:pPr lvl="1"/>
            <a:r>
              <a:rPr lang="en-US" sz="2000" dirty="0" smtClean="0"/>
              <a:t>92% live near a major street</a:t>
            </a:r>
          </a:p>
          <a:p>
            <a:pPr lvl="1"/>
            <a:r>
              <a:rPr lang="en-US" sz="2000" dirty="0" smtClean="0"/>
              <a:t>45% live on Floor 1-15; 26% on Floor 31 and above</a:t>
            </a:r>
          </a:p>
          <a:p>
            <a:pPr lvl="1"/>
            <a:r>
              <a:rPr lang="en-US" sz="2000" dirty="0" smtClean="0"/>
              <a:t>84% own – Primary residence. 26% rent</a:t>
            </a:r>
          </a:p>
          <a:p>
            <a:pPr lvl="1"/>
            <a:r>
              <a:rPr lang="en-US" sz="2000" dirty="0" smtClean="0"/>
              <a:t>77% have lived here for 4 years and over</a:t>
            </a:r>
          </a:p>
          <a:p>
            <a:pPr lvl="1"/>
            <a:r>
              <a:rPr lang="en-US" sz="2000" dirty="0" smtClean="0"/>
              <a:t>97% live in zip code 60611</a:t>
            </a:r>
          </a:p>
          <a:p>
            <a:pPr lvl="1"/>
            <a:r>
              <a:rPr lang="en-US" sz="2000" dirty="0" smtClean="0"/>
              <a:t>71% are 60 and over</a:t>
            </a:r>
          </a:p>
          <a:p>
            <a:pPr lvl="1"/>
            <a:r>
              <a:rPr lang="en-US" sz="2000" dirty="0" smtClean="0"/>
              <a:t>their median age is well over 60 years whereas the median age for 60611 is 39.5 (2010 Census data).</a:t>
            </a:r>
            <a:endParaRPr lang="en-US" sz="2000" dirty="0"/>
          </a:p>
          <a:p>
            <a:endParaRPr lang="en-US" sz="2000" dirty="0" smtClean="0"/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0C948-04F0-4315-B95C-6DAD6D6067A5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0812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 smtClean="0"/>
              <a:t>Survey Highlights: RNRA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>
            <a:normAutofit fontScale="92500" lnSpcReduction="10000"/>
          </a:bodyPr>
          <a:lstStyle/>
          <a:p>
            <a:r>
              <a:rPr lang="en-US" sz="1700" dirty="0" smtClean="0"/>
              <a:t>164 respondents from River North Resident Association</a:t>
            </a:r>
            <a:endParaRPr lang="en-US" sz="1700" dirty="0"/>
          </a:p>
          <a:p>
            <a:r>
              <a:rPr lang="en-US" sz="1700" dirty="0" smtClean="0"/>
              <a:t>All 164 are bothered </a:t>
            </a:r>
            <a:r>
              <a:rPr lang="en-US" sz="1700" dirty="0"/>
              <a:t>by urban noise </a:t>
            </a:r>
            <a:endParaRPr lang="en-US" sz="1700" dirty="0" smtClean="0"/>
          </a:p>
          <a:p>
            <a:r>
              <a:rPr lang="en-US" sz="1700" dirty="0" smtClean="0"/>
              <a:t>58% </a:t>
            </a:r>
            <a:r>
              <a:rPr lang="en-US" sz="1700" dirty="0"/>
              <a:t>felt reducing noise </a:t>
            </a:r>
            <a:r>
              <a:rPr lang="en-US" sz="1700" dirty="0" smtClean="0"/>
              <a:t>is “</a:t>
            </a:r>
            <a:r>
              <a:rPr lang="en-US" sz="1700" dirty="0"/>
              <a:t>Essential” or “Very Important” to </a:t>
            </a:r>
            <a:r>
              <a:rPr lang="en-US" sz="1700" dirty="0" smtClean="0"/>
              <a:t>their Quality </a:t>
            </a:r>
            <a:r>
              <a:rPr lang="en-US" sz="1700" dirty="0"/>
              <a:t>of Life</a:t>
            </a:r>
          </a:p>
          <a:p>
            <a:r>
              <a:rPr lang="en-US" sz="1700" dirty="0" smtClean="0"/>
              <a:t>Top </a:t>
            </a:r>
            <a:r>
              <a:rPr lang="en-US" sz="1700" dirty="0"/>
              <a:t>3 Noise offenders based % of respondents who checked “Woke me up” </a:t>
            </a:r>
            <a:r>
              <a:rPr lang="en-US" sz="1700" dirty="0" smtClean="0"/>
              <a:t>or </a:t>
            </a:r>
            <a:r>
              <a:rPr lang="en-US" sz="1700" dirty="0"/>
              <a:t>“Prevented me from working</a:t>
            </a:r>
            <a:r>
              <a:rPr lang="en-US" sz="1700" dirty="0" smtClean="0"/>
              <a:t>” (Misery Index)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 smtClean="0"/>
          </a:p>
          <a:p>
            <a:endParaRPr lang="en-US" sz="1700" dirty="0" smtClean="0"/>
          </a:p>
          <a:p>
            <a:r>
              <a:rPr lang="en-US" sz="1700" dirty="0" smtClean="0"/>
              <a:t>14% </a:t>
            </a:r>
            <a:r>
              <a:rPr lang="en-US" sz="1700" dirty="0"/>
              <a:t>of the respondents called 911 or </a:t>
            </a:r>
            <a:r>
              <a:rPr lang="en-US" sz="1700" dirty="0" smtClean="0"/>
              <a:t>their </a:t>
            </a:r>
            <a:r>
              <a:rPr lang="en-US" sz="1700" dirty="0"/>
              <a:t>Alderman </a:t>
            </a:r>
            <a:r>
              <a:rPr lang="en-US" sz="1700" dirty="0" smtClean="0"/>
              <a:t>about Music-Business; 10% called on Construction, and 10% on Loud talking.  Only 9% called </a:t>
            </a:r>
            <a:r>
              <a:rPr lang="en-US" sz="1700" dirty="0"/>
              <a:t>about </a:t>
            </a:r>
            <a:r>
              <a:rPr lang="en-US" sz="1700" dirty="0" smtClean="0"/>
              <a:t>motorcycles </a:t>
            </a:r>
            <a:r>
              <a:rPr lang="en-US" sz="1700" dirty="0"/>
              <a:t>. </a:t>
            </a:r>
            <a:r>
              <a:rPr lang="en-US" sz="1700" dirty="0" smtClean="0"/>
              <a:t>The % is under 10% for all other categories</a:t>
            </a:r>
            <a:endParaRPr lang="en-US" sz="1700" dirty="0"/>
          </a:p>
          <a:p>
            <a:r>
              <a:rPr lang="en-US" sz="1700" dirty="0" smtClean="0"/>
              <a:t>86% </a:t>
            </a:r>
            <a:r>
              <a:rPr lang="en-US" sz="1700" dirty="0"/>
              <a:t>would like </a:t>
            </a:r>
            <a:r>
              <a:rPr lang="en-US" sz="1700" dirty="0" smtClean="0"/>
              <a:t>a stricter </a:t>
            </a:r>
            <a:r>
              <a:rPr lang="en-US" sz="1700" dirty="0"/>
              <a:t>enforcement of noise violations and </a:t>
            </a:r>
            <a:r>
              <a:rPr lang="en-US" sz="1700" dirty="0" smtClean="0"/>
              <a:t>55% a stronger </a:t>
            </a:r>
            <a:r>
              <a:rPr lang="en-US" sz="1700" dirty="0"/>
              <a:t>noise code</a:t>
            </a:r>
          </a:p>
          <a:p>
            <a:pPr marL="0" indent="0">
              <a:buNone/>
            </a:pPr>
            <a:r>
              <a:rPr lang="en-US" sz="1700" dirty="0"/>
              <a:t> 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FE308-29C9-4402-98E1-78D580F50169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673012"/>
              </p:ext>
            </p:extLst>
          </p:nvPr>
        </p:nvGraphicFramePr>
        <p:xfrm>
          <a:off x="3276600" y="3200400"/>
          <a:ext cx="3157472" cy="777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22547"/>
                <a:gridCol w="475615"/>
                <a:gridCol w="536755"/>
                <a:gridCol w="1222555"/>
              </a:tblGrid>
              <a:tr h="16764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Vehicles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Motorcycles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82%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 dirty="0">
                          <a:effectLst/>
                        </a:rPr>
                        <a:t>63%</a:t>
                      </a:r>
                      <a:endParaRPr lang="en-US" sz="1000" b="0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Construction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1676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Sirens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69%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Music-Business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74320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Honking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66%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Music-Street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70753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/>
              <a:t>Survey </a:t>
            </a:r>
            <a:r>
              <a:rPr lang="en-US" sz="3000" dirty="0" smtClean="0"/>
              <a:t>Demographics: RNRA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/>
          <a:lstStyle/>
          <a:p>
            <a:r>
              <a:rPr lang="en-US" sz="1700" dirty="0" smtClean="0"/>
              <a:t>Focusing on the category with the largest % of the respondents who answered that particular question:</a:t>
            </a:r>
          </a:p>
          <a:p>
            <a:pPr marL="0" indent="0">
              <a:buNone/>
            </a:pPr>
            <a:endParaRPr lang="en-US" sz="1700" dirty="0" smtClean="0"/>
          </a:p>
          <a:p>
            <a:pPr lvl="1"/>
            <a:r>
              <a:rPr lang="en-US" sz="2000" dirty="0" smtClean="0"/>
              <a:t>87% live near a major street</a:t>
            </a:r>
          </a:p>
          <a:p>
            <a:pPr lvl="1"/>
            <a:r>
              <a:rPr lang="en-US" sz="2000" dirty="0" smtClean="0"/>
              <a:t>72% live on Floor 1-15; 19% on Floor 16-30</a:t>
            </a:r>
          </a:p>
          <a:p>
            <a:pPr lvl="1"/>
            <a:r>
              <a:rPr lang="en-US" sz="2000" dirty="0" smtClean="0"/>
              <a:t>88% own – Primary residence. 7% rent</a:t>
            </a:r>
          </a:p>
          <a:p>
            <a:pPr lvl="1"/>
            <a:r>
              <a:rPr lang="en-US" sz="2000" dirty="0" smtClean="0"/>
              <a:t>73% have lived here for 4 years and over</a:t>
            </a:r>
          </a:p>
          <a:p>
            <a:pPr lvl="1"/>
            <a:r>
              <a:rPr lang="en-US" sz="2000" dirty="0" smtClean="0"/>
              <a:t>89% </a:t>
            </a:r>
            <a:r>
              <a:rPr lang="en-US" sz="2000" dirty="0"/>
              <a:t>live in zip code </a:t>
            </a:r>
            <a:r>
              <a:rPr lang="en-US" sz="2000" dirty="0" smtClean="0"/>
              <a:t>60654</a:t>
            </a:r>
            <a:endParaRPr lang="en-US" sz="2000" dirty="0"/>
          </a:p>
          <a:p>
            <a:pPr lvl="1"/>
            <a:r>
              <a:rPr lang="en-US" sz="2000" dirty="0" smtClean="0"/>
              <a:t>36% are in the 31-45 age bracket; 29% in both 46-59 and 60 and over </a:t>
            </a:r>
          </a:p>
          <a:p>
            <a:pPr lvl="1"/>
            <a:r>
              <a:rPr lang="en-US" sz="2000" dirty="0" smtClean="0"/>
              <a:t>their median age is 49.6 years whereas the median age for 60654 is 32.5 (2010 Census data).</a:t>
            </a:r>
            <a:endParaRPr lang="en-US" sz="2000" dirty="0"/>
          </a:p>
          <a:p>
            <a:endParaRPr lang="en-US" sz="2000" dirty="0" smtClean="0"/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B3C0E-1496-41B7-BC36-6F37738CCF3F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5800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2580" y="487680"/>
            <a:ext cx="6873240" cy="894080"/>
          </a:xfrm>
        </p:spPr>
        <p:txBody>
          <a:bodyPr/>
          <a:lstStyle/>
          <a:p>
            <a:r>
              <a:rPr lang="en-US" sz="3000" dirty="0" smtClean="0"/>
              <a:t>Survey Highlights: NEAR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2580" y="1430867"/>
            <a:ext cx="6873240" cy="5234094"/>
          </a:xfrm>
        </p:spPr>
        <p:txBody>
          <a:bodyPr>
            <a:normAutofit lnSpcReduction="10000"/>
          </a:bodyPr>
          <a:lstStyle/>
          <a:p>
            <a:r>
              <a:rPr lang="en-US" sz="1700" dirty="0" smtClean="0"/>
              <a:t>145 respondents of New East Side Residents</a:t>
            </a:r>
            <a:endParaRPr lang="en-US" sz="1700" dirty="0"/>
          </a:p>
          <a:p>
            <a:r>
              <a:rPr lang="en-US" sz="1700" dirty="0" smtClean="0"/>
              <a:t>All 145 are bothered </a:t>
            </a:r>
            <a:r>
              <a:rPr lang="en-US" sz="1700" dirty="0"/>
              <a:t>by urban noise </a:t>
            </a:r>
            <a:endParaRPr lang="en-US" sz="1700" dirty="0" smtClean="0"/>
          </a:p>
          <a:p>
            <a:r>
              <a:rPr lang="en-US" sz="1700" dirty="0" smtClean="0"/>
              <a:t>71% </a:t>
            </a:r>
            <a:r>
              <a:rPr lang="en-US" sz="1700" dirty="0"/>
              <a:t>felt reducing noise </a:t>
            </a:r>
            <a:r>
              <a:rPr lang="en-US" sz="1700" dirty="0" smtClean="0"/>
              <a:t>is “</a:t>
            </a:r>
            <a:r>
              <a:rPr lang="en-US" sz="1700" dirty="0"/>
              <a:t>Essential” or “Very Important” to </a:t>
            </a:r>
            <a:r>
              <a:rPr lang="en-US" sz="1700" dirty="0" smtClean="0"/>
              <a:t>their Quality </a:t>
            </a:r>
            <a:r>
              <a:rPr lang="en-US" sz="1700" dirty="0"/>
              <a:t>of Life</a:t>
            </a:r>
          </a:p>
          <a:p>
            <a:r>
              <a:rPr lang="en-US" sz="1700" dirty="0" smtClean="0"/>
              <a:t>Top </a:t>
            </a:r>
            <a:r>
              <a:rPr lang="en-US" sz="1700" dirty="0"/>
              <a:t>3 Noise offenders based % of respondents who checked “Woke me up” </a:t>
            </a:r>
            <a:r>
              <a:rPr lang="en-US" sz="1700" dirty="0" smtClean="0"/>
              <a:t>or </a:t>
            </a:r>
            <a:r>
              <a:rPr lang="en-US" sz="1700" dirty="0"/>
              <a:t>“Prevented me from working</a:t>
            </a:r>
            <a:r>
              <a:rPr lang="en-US" sz="1700" dirty="0" smtClean="0"/>
              <a:t>” (Misery Index)</a:t>
            </a:r>
            <a:endParaRPr lang="en-US" sz="17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  <a:p>
            <a:endParaRPr lang="en-US" sz="1700" dirty="0"/>
          </a:p>
          <a:p>
            <a:endParaRPr lang="en-US" sz="1700" dirty="0" smtClean="0"/>
          </a:p>
          <a:p>
            <a:endParaRPr lang="en-US" sz="1700" dirty="0" smtClean="0"/>
          </a:p>
          <a:p>
            <a:r>
              <a:rPr lang="en-US" sz="1700" dirty="0" smtClean="0"/>
              <a:t>27% </a:t>
            </a:r>
            <a:r>
              <a:rPr lang="en-US" sz="1700" dirty="0"/>
              <a:t>of the respondents called 911 or </a:t>
            </a:r>
            <a:r>
              <a:rPr lang="en-US" sz="1700" dirty="0" smtClean="0"/>
              <a:t>their </a:t>
            </a:r>
            <a:r>
              <a:rPr lang="en-US" sz="1700" dirty="0"/>
              <a:t>Alderman on </a:t>
            </a:r>
            <a:r>
              <a:rPr lang="en-US" sz="1700" dirty="0" smtClean="0"/>
              <a:t>Motorcycles; 20% and 13% respectively called on Music- Business and Music- Street. The % is under 10% for all other categories</a:t>
            </a:r>
            <a:endParaRPr lang="en-US" sz="1700" dirty="0"/>
          </a:p>
          <a:p>
            <a:r>
              <a:rPr lang="en-US" sz="1700" dirty="0" smtClean="0"/>
              <a:t>89% </a:t>
            </a:r>
            <a:r>
              <a:rPr lang="en-US" sz="1700" dirty="0"/>
              <a:t>would like </a:t>
            </a:r>
            <a:r>
              <a:rPr lang="en-US" sz="1700" dirty="0" smtClean="0"/>
              <a:t>a stricter </a:t>
            </a:r>
            <a:r>
              <a:rPr lang="en-US" sz="1700" dirty="0"/>
              <a:t>enforcement of noise violations and </a:t>
            </a:r>
            <a:r>
              <a:rPr lang="en-US" sz="1700" dirty="0" smtClean="0"/>
              <a:t>61% a stronger </a:t>
            </a:r>
            <a:r>
              <a:rPr lang="en-US" sz="1700" dirty="0"/>
              <a:t>noise code</a:t>
            </a:r>
          </a:p>
          <a:p>
            <a:pPr marL="0" indent="0">
              <a:buNone/>
            </a:pPr>
            <a:r>
              <a:rPr lang="en-US" sz="1700" dirty="0"/>
              <a:t> </a:t>
            </a:r>
          </a:p>
          <a:p>
            <a:endParaRPr lang="en-US" sz="1700" dirty="0"/>
          </a:p>
          <a:p>
            <a:pPr marL="0" indent="0">
              <a:buNone/>
            </a:pPr>
            <a:r>
              <a:rPr lang="en-US" sz="1700" dirty="0"/>
              <a:t> 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5BFB2-7F29-47D6-B446-7F2E0FF339D8}" type="datetime1">
              <a:rPr lang="en-US" altLang="en-US" smtClean="0"/>
              <a:t>12/09/15</a:t>
            </a:fld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0E08FD-36C1-4202-8146-1DA0C9B92AD9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27749"/>
              </p:ext>
            </p:extLst>
          </p:nvPr>
        </p:nvGraphicFramePr>
        <p:xfrm>
          <a:off x="3124200" y="3429000"/>
          <a:ext cx="3733800" cy="76207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75099"/>
                <a:gridCol w="869708"/>
                <a:gridCol w="759916"/>
                <a:gridCol w="1029077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Vehicles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Environment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Motorcycles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97%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57%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Construction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Sirens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62%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54%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Music-Business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  <a:tr h="200686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>
                          <a:effectLst/>
                        </a:rPr>
                        <a:t>Honking</a:t>
                      </a:r>
                      <a:endParaRPr lang="en-US" sz="1000" b="1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44%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45%</a:t>
                      </a:r>
                      <a:endParaRPr lang="en-US" sz="1000" b="0" i="0" u="none" strike="noStrike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u="none" strike="noStrike" dirty="0">
                          <a:effectLst/>
                        </a:rPr>
                        <a:t>Music-Street</a:t>
                      </a:r>
                      <a:endParaRPr lang="en-US" sz="1000" b="1" i="0" u="none" strike="noStrike" dirty="0">
                        <a:effectLst/>
                        <a:latin typeface="Arial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283162"/>
      </p:ext>
    </p:extLst>
  </p:cSld>
  <p:clrMapOvr>
    <a:masterClrMapping/>
  </p:clrMapOvr>
</p:sld>
</file>

<file path=ppt/theme/theme1.xml><?xml version="1.0" encoding="utf-8"?>
<a:theme xmlns:a="http://schemas.openxmlformats.org/drawingml/2006/main" name="Mirrored buildings design template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Mirrored buildings design template</Template>
  <TotalTime>1212</TotalTime>
  <Words>1074</Words>
  <Application>Microsoft Office PowerPoint</Application>
  <PresentationFormat>Custom</PresentationFormat>
  <Paragraphs>218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Mirrored buildings design template</vt:lpstr>
      <vt:lpstr>Office Theme</vt:lpstr>
      <vt:lpstr>Community Noise Survey</vt:lpstr>
      <vt:lpstr>Table of Contents</vt:lpstr>
      <vt:lpstr>Survey Highlights: Overall</vt:lpstr>
      <vt:lpstr>Survey Demographics: Overall</vt:lpstr>
      <vt:lpstr>Survey Highlights: SOAR</vt:lpstr>
      <vt:lpstr>Survey Demographics: SOAR</vt:lpstr>
      <vt:lpstr>Survey Highlights: RNRA</vt:lpstr>
      <vt:lpstr>Survey Demographics: RNRA</vt:lpstr>
      <vt:lpstr>Survey Highlights: NEAR</vt:lpstr>
      <vt:lpstr>Survey Demographics: NEAR</vt:lpstr>
      <vt:lpstr>Survey Highlights: CCEMA</vt:lpstr>
      <vt:lpstr>Motorcycle Misery Index across Neighborhoods</vt:lpstr>
      <vt:lpstr>Siren Misery Index across Neighborhoods</vt:lpstr>
      <vt:lpstr>Honking/Traffic Misery Index across Neighborhoods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Noise Survey</dc:title>
  <dc:creator>Franklin</dc:creator>
  <cp:lastModifiedBy>Franklin</cp:lastModifiedBy>
  <cp:revision>45</cp:revision>
  <dcterms:created xsi:type="dcterms:W3CDTF">2015-12-05T21:59:54Z</dcterms:created>
  <dcterms:modified xsi:type="dcterms:W3CDTF">2015-12-09T20:35:41Z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TC011594381033</vt:lpwstr>
  </property>
</Properties>
</file>